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modernComment_107_B24CB828.xml" ContentType="application/vnd.ms-powerpoint.comments+xml"/>
  <Override PartName="/ppt/comments/modernComment_105_83C3431F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modernComment_108_8CC8678F.xml" ContentType="application/vnd.ms-powerpoint.comments+xml"/>
  <Override PartName="/ppt/comments/modernComment_106_1B4365A6.xml" ContentType="application/vnd.ms-powerpoint.comments+xml"/>
  <Override PartName="/ppt/comments/modernComment_10B_AA6C45A5.xml" ContentType="application/vnd.ms-powerpoint.comments+xml"/>
  <Override PartName="/ppt/comments/modernComment_109_68F774FA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3" r:id="rId4"/>
    <p:sldId id="261" r:id="rId5"/>
    <p:sldId id="264" r:id="rId6"/>
    <p:sldId id="262" r:id="rId7"/>
    <p:sldId id="266" r:id="rId8"/>
    <p:sldId id="267" r:id="rId9"/>
    <p:sldId id="260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5C4E04-F16C-37F3-886F-73DCD2AEC52D}" name="She Qianhong (Asst Prof)" initials="QS" userId="S::QHSHE@staff.main.ntu.edu.sg::62441d5d-deed-4ae5-bce2-2356c58225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25E83-D815-4F13-9842-7D199D246F77}" v="158" dt="2025-01-21T10:55:28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865" autoAdjust="0"/>
  </p:normalViewPr>
  <p:slideViewPr>
    <p:cSldViewPr snapToGrid="0">
      <p:cViewPr varScale="1">
        <p:scale>
          <a:sx n="100" d="100"/>
          <a:sy n="10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Experiment/Chapter%201/Data/BMED_CEM/resistance%20calculation/20250115_CSE_electrod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Experiment/Chapter%201/Data/BMED_CEM/resistance%20calculation/20250115_CSE_electrod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Experiment/Chapter%201/Data/BMED_CEM/resistance%20calculation/20250115_CSE_electrod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'[20250115_CSE_electrode.xlsx]electrode resistance'!$B$1</c:f>
              <c:strCache>
                <c:ptCount val="1"/>
                <c:pt idx="0">
                  <c:v>U,V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3.8349236606772162E-2"/>
                  <c:y val="0.2554781457326778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'[20250115_CSE_electrode.xlsx]electrode resistance'!$A$2:$A$139</c:f>
              <c:numCache>
                <c:formatCode>General</c:formatCode>
                <c:ptCount val="138"/>
                <c:pt idx="0">
                  <c:v>3.4400001168251003E-2</c:v>
                </c:pt>
                <c:pt idx="1">
                  <c:v>4.14000004529953E-2</c:v>
                </c:pt>
                <c:pt idx="2">
                  <c:v>4.8500001430511502E-2</c:v>
                </c:pt>
                <c:pt idx="3">
                  <c:v>5.5599998682737399E-2</c:v>
                </c:pt>
                <c:pt idx="4">
                  <c:v>6.2700003385543795E-2</c:v>
                </c:pt>
                <c:pt idx="5">
                  <c:v>6.9899998605251298E-2</c:v>
                </c:pt>
                <c:pt idx="6">
                  <c:v>7.8100003302097307E-2</c:v>
                </c:pt>
                <c:pt idx="7">
                  <c:v>8.5299998521804796E-2</c:v>
                </c:pt>
                <c:pt idx="8">
                  <c:v>9.2399999499320998E-2</c:v>
                </c:pt>
                <c:pt idx="9">
                  <c:v>9.9399998784065205E-2</c:v>
                </c:pt>
                <c:pt idx="10">
                  <c:v>0.10639999806880999</c:v>
                </c:pt>
                <c:pt idx="11">
                  <c:v>0.11339999735355399</c:v>
                </c:pt>
                <c:pt idx="12">
                  <c:v>0.120300002396107</c:v>
                </c:pt>
                <c:pt idx="13">
                  <c:v>0.12729999423027</c:v>
                </c:pt>
                <c:pt idx="14">
                  <c:v>0.13420000672340399</c:v>
                </c:pt>
                <c:pt idx="15">
                  <c:v>0.141100004315376</c:v>
                </c:pt>
              </c:numCache>
            </c:numRef>
          </c:xVal>
          <c:yVal>
            <c:numRef>
              <c:f>'[20250115_CSE_electrode.xlsx]electrode resistance'!$B$2:$B$139</c:f>
              <c:numCache>
                <c:formatCode>0.00</c:formatCode>
                <c:ptCount val="138"/>
                <c:pt idx="0">
                  <c:v>3.4294999440511051</c:v>
                </c:pt>
                <c:pt idx="1">
                  <c:v>3.56725001335144</c:v>
                </c:pt>
                <c:pt idx="2">
                  <c:v>3.6931111017862954</c:v>
                </c:pt>
                <c:pt idx="3">
                  <c:v>3.8153076538672832</c:v>
                </c:pt>
                <c:pt idx="4">
                  <c:v>3.9299090775576513</c:v>
                </c:pt>
                <c:pt idx="5">
                  <c:v>4.0407999515533453</c:v>
                </c:pt>
                <c:pt idx="6">
                  <c:v>4.1645556026034889</c:v>
                </c:pt>
                <c:pt idx="7">
                  <c:v>4.2703750133514404</c:v>
                </c:pt>
                <c:pt idx="8">
                  <c:v>4.3782999515533456</c:v>
                </c:pt>
                <c:pt idx="9">
                  <c:v>4.4780000580681678</c:v>
                </c:pt>
                <c:pt idx="10">
                  <c:v>4.5811666647593183</c:v>
                </c:pt>
                <c:pt idx="11">
                  <c:v>4.6897778511047381</c:v>
                </c:pt>
                <c:pt idx="12">
                  <c:v>4.7884285109383731</c:v>
                </c:pt>
                <c:pt idx="13">
                  <c:v>4.8816250562667864</c:v>
                </c:pt>
                <c:pt idx="14">
                  <c:v>4.98166667090522</c:v>
                </c:pt>
                <c:pt idx="15">
                  <c:v>5.082333405812582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A6E-44FF-8E45-7D5D7D60F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2900064"/>
        <c:axId val="1042897544"/>
      </c:scatterChart>
      <c:valAx>
        <c:axId val="1042900064"/>
        <c:scaling>
          <c:orientation val="minMax"/>
          <c:min val="3.0000000000000006E-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/>
                  <a:t>I (A)</a:t>
                </a:r>
                <a:endParaRPr lang="zh-CN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2897544"/>
        <c:crosses val="autoZero"/>
        <c:crossBetween val="midCat"/>
      </c:valAx>
      <c:valAx>
        <c:axId val="1042897544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/>
                  <a:t>U (V)</a:t>
                </a:r>
                <a:endParaRPr lang="zh-CN" sz="1500"/>
              </a:p>
            </c:rich>
          </c:tx>
          <c:layout>
            <c:manualLayout>
              <c:xMode val="edge"/>
              <c:yMode val="edge"/>
              <c:x val="9.170105456212746E-3"/>
              <c:y val="0.390837594316810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2900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'[20250115_CSE_electrode.xlsx]membrane&amp;chamber resistance'!$N$1</c:f>
              <c:strCache>
                <c:ptCount val="1"/>
                <c:pt idx="0">
                  <c:v>RchamberT,Ω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'[20250115_CSE_electrode.xlsx]membrane&amp;chamber resistance'!$A$2:$A$12</c:f>
              <c:numCache>
                <c:formatCode>General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</c:numCache>
            </c:numRef>
          </c:xVal>
          <c:yVal>
            <c:numRef>
              <c:f>'[20250115_CSE_electrode.xlsx]membrane&amp;chamber resistance'!$N$2:$N$12</c:f>
              <c:numCache>
                <c:formatCode>General</c:formatCode>
                <c:ptCount val="11"/>
                <c:pt idx="0">
                  <c:v>258.96978231011298</c:v>
                </c:pt>
                <c:pt idx="1">
                  <c:v>120.13332215172836</c:v>
                </c:pt>
                <c:pt idx="2">
                  <c:v>78.85013420051736</c:v>
                </c:pt>
                <c:pt idx="3">
                  <c:v>49.064953770031508</c:v>
                </c:pt>
                <c:pt idx="4">
                  <c:v>37.49309608799107</c:v>
                </c:pt>
                <c:pt idx="5">
                  <c:v>30.815662118092757</c:v>
                </c:pt>
                <c:pt idx="6">
                  <c:v>27.419438924518516</c:v>
                </c:pt>
                <c:pt idx="7">
                  <c:v>25.335216838055047</c:v>
                </c:pt>
                <c:pt idx="8">
                  <c:v>23.351658734652467</c:v>
                </c:pt>
                <c:pt idx="9">
                  <c:v>21.833898043529302</c:v>
                </c:pt>
                <c:pt idx="10">
                  <c:v>20.625635955761641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CBD-44AA-A8EC-982E56C514B0}"/>
            </c:ext>
          </c:extLst>
        </c:ser>
        <c:ser>
          <c:idx val="1"/>
          <c:order val="1"/>
          <c:tx>
            <c:strRef>
              <c:f>'[20250115_CSE_electrode.xlsx]membrane&amp;chamber resistance'!$V$1</c:f>
              <c:strCache>
                <c:ptCount val="1"/>
                <c:pt idx="0">
                  <c:v>RmemT, Ω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'[20250115_CSE_electrode.xlsx]membrane&amp;chamber resistance'!$A$2:$A$12</c:f>
              <c:numCache>
                <c:formatCode>General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</c:numCache>
            </c:numRef>
          </c:xVal>
          <c:yVal>
            <c:numRef>
              <c:f>'[20250115_CSE_electrode.xlsx]membrane&amp;chamber resistance'!$V$2:$V$12</c:f>
              <c:numCache>
                <c:formatCode>General</c:formatCode>
                <c:ptCount val="11"/>
                <c:pt idx="0">
                  <c:v>162.14471671287669</c:v>
                </c:pt>
                <c:pt idx="1">
                  <c:v>137.63845472621625</c:v>
                </c:pt>
                <c:pt idx="2">
                  <c:v>196.51789196678317</c:v>
                </c:pt>
                <c:pt idx="3">
                  <c:v>251.76787803611498</c:v>
                </c:pt>
                <c:pt idx="4">
                  <c:v>240.10966212064554</c:v>
                </c:pt>
                <c:pt idx="5">
                  <c:v>246.85282350352509</c:v>
                </c:pt>
                <c:pt idx="6">
                  <c:v>277.46033894603556</c:v>
                </c:pt>
                <c:pt idx="7">
                  <c:v>268.49289950080885</c:v>
                </c:pt>
                <c:pt idx="8">
                  <c:v>252.3825783701476</c:v>
                </c:pt>
                <c:pt idx="9">
                  <c:v>250.69846485214958</c:v>
                </c:pt>
                <c:pt idx="10">
                  <c:v>237.70014958516322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CBD-44AA-A8EC-982E56C51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1282360"/>
        <c:axId val="1212492608"/>
      </c:scatterChart>
      <c:valAx>
        <c:axId val="54128236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500"/>
                  <a:t>Time (h)</a:t>
                </a:r>
                <a:endParaRPr lang="zh-CN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212492608"/>
        <c:crosses val="autoZero"/>
        <c:crossBetween val="midCat"/>
      </c:valAx>
      <c:valAx>
        <c:axId val="121249260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500"/>
                  <a:t>Resistance (Ω)</a:t>
                </a:r>
                <a:endParaRPr lang="zh-CN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12823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619870894198252"/>
          <c:y val="0.92072882994888794"/>
          <c:w val="0.56087600888948042"/>
          <c:h val="7.92711700511120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Sheet1!$N$1</c:f>
              <c:strCache>
                <c:ptCount val="1"/>
                <c:pt idx="0">
                  <c:v>RchamberT,Ω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</c:numCache>
            </c:numRef>
          </c:xVal>
          <c:yVal>
            <c:numRef>
              <c:f>Sheet1!$N$2:$N$12</c:f>
              <c:numCache>
                <c:formatCode>General</c:formatCode>
                <c:ptCount val="11"/>
                <c:pt idx="0">
                  <c:v>293.50812368924267</c:v>
                </c:pt>
                <c:pt idx="1">
                  <c:v>125.71885039986323</c:v>
                </c:pt>
                <c:pt idx="2">
                  <c:v>81.134757213085138</c:v>
                </c:pt>
                <c:pt idx="3">
                  <c:v>49.411128308470438</c:v>
                </c:pt>
                <c:pt idx="4">
                  <c:v>36.761411609359016</c:v>
                </c:pt>
                <c:pt idx="5">
                  <c:v>29.969381756259679</c:v>
                </c:pt>
                <c:pt idx="6">
                  <c:v>25.780194766304913</c:v>
                </c:pt>
                <c:pt idx="7">
                  <c:v>22.955246838203507</c:v>
                </c:pt>
                <c:pt idx="8">
                  <c:v>20.929813268079204</c:v>
                </c:pt>
                <c:pt idx="9">
                  <c:v>19.421981912648491</c:v>
                </c:pt>
                <c:pt idx="10">
                  <c:v>18.29561430973353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EC2-4023-8666-2BE583CDA5EB}"/>
            </c:ext>
          </c:extLst>
        </c:ser>
        <c:ser>
          <c:idx val="1"/>
          <c:order val="1"/>
          <c:tx>
            <c:strRef>
              <c:f>Sheet1!$V$1</c:f>
              <c:strCache>
                <c:ptCount val="1"/>
                <c:pt idx="0">
                  <c:v>RmemT, Ω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</c:numCache>
            </c:numRef>
          </c:xVal>
          <c:yVal>
            <c:numRef>
              <c:f>Sheet1!$V$2:$V$12</c:f>
              <c:numCache>
                <c:formatCode>General</c:formatCode>
                <c:ptCount val="11"/>
                <c:pt idx="0">
                  <c:v>46.636247726373938</c:v>
                </c:pt>
                <c:pt idx="1">
                  <c:v>37.580024808741555</c:v>
                </c:pt>
                <c:pt idx="2">
                  <c:v>36.205476281202252</c:v>
                </c:pt>
                <c:pt idx="3">
                  <c:v>34.320080011677732</c:v>
                </c:pt>
                <c:pt idx="4">
                  <c:v>33.370167671281905</c:v>
                </c:pt>
                <c:pt idx="5">
                  <c:v>32.846282912724611</c:v>
                </c:pt>
                <c:pt idx="6">
                  <c:v>32.642242964294738</c:v>
                </c:pt>
                <c:pt idx="7">
                  <c:v>32.240470067553112</c:v>
                </c:pt>
                <c:pt idx="8">
                  <c:v>32.563177748401657</c:v>
                </c:pt>
                <c:pt idx="9">
                  <c:v>32.744576377461307</c:v>
                </c:pt>
                <c:pt idx="10">
                  <c:v>32.742064491663982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EC2-4023-8666-2BE583CDA5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3280832"/>
        <c:axId val="773277952"/>
      </c:scatterChart>
      <c:valAx>
        <c:axId val="773280832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500"/>
                  <a:t>Time, h</a:t>
                </a:r>
                <a:endParaRPr lang="zh-CN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73277952"/>
        <c:crosses val="autoZero"/>
        <c:crossBetween val="midCat"/>
      </c:valAx>
      <c:valAx>
        <c:axId val="77327795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500"/>
                  <a:t>Resistance</a:t>
                </a:r>
                <a:endParaRPr lang="zh-CN" sz="1500"/>
              </a:p>
            </c:rich>
          </c:tx>
          <c:layout>
            <c:manualLayout>
              <c:xMode val="edge"/>
              <c:yMode val="edge"/>
              <c:x val="2.4999967124092647E-2"/>
              <c:y val="0.201811206484369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73280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5_83C343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AE0D4B-5D87-401F-AEC8-79778FB1164D}" authorId="{CB5C4E04-F16C-37F3-886F-73DCD2AEC52D}" created="2025-01-22T03:21:46.330">
    <pc:sldMkLst xmlns:pc="http://schemas.microsoft.com/office/powerpoint/2013/main/command">
      <pc:docMk/>
      <pc:sldMk cId="2210611999" sldId="261"/>
    </pc:sldMkLst>
    <p188:txBody>
      <a:bodyPr/>
      <a:lstStyle/>
      <a:p>
        <a:r>
          <a:rPr lang="en-SG"/>
          <a:t>Check what is the initial resistance for membranes. They are supposed to be the same at the beginning. </a:t>
        </a:r>
      </a:p>
    </p188:txBody>
  </p188:cm>
</p188:cmLst>
</file>

<file path=ppt/comments/modernComment_106_1B4365A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3F60070-4760-4938-B1C4-02C3DED4E38A}" authorId="{CB5C4E04-F16C-37F3-886F-73DCD2AEC52D}" created="2025-01-22T03:45:32.054">
    <pc:sldMkLst xmlns:pc="http://schemas.microsoft.com/office/powerpoint/2013/main/command">
      <pc:docMk/>
      <pc:sldMk cId="457401766" sldId="262"/>
    </pc:sldMkLst>
    <p188:txBody>
      <a:bodyPr/>
      <a:lstStyle/>
      <a:p>
        <a:r>
          <a:rPr lang="en-SG"/>
          <a:t>Further analyze the reasons for the pH increase in base chamber.
1. the OH- is consumed by scaling?
2. scaling damages the CEM and leads to more OH- leakage?</a:t>
        </a:r>
      </a:p>
    </p188:txBody>
  </p188:cm>
</p188:cmLst>
</file>

<file path=ppt/comments/modernComment_107_B24CB82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BAB1FC4-5B27-42EF-8B8F-8CAA66FF2076}" authorId="{CB5C4E04-F16C-37F3-886F-73DCD2AEC52D}" created="2025-01-22T03:16:34.762">
    <pc:sldMkLst xmlns:pc="http://schemas.microsoft.com/office/powerpoint/2013/main/command">
      <pc:docMk/>
      <pc:sldMk cId="2991372328" sldId="263"/>
    </pc:sldMkLst>
    <p188:txBody>
      <a:bodyPr/>
      <a:lstStyle/>
      <a:p>
        <a:r>
          <a:rPr lang="en-SG"/>
          <a:t>Check the conductivity. NaCl use handle carrying conductivity meter (green) while SWB used probe conductivity meter</a:t>
        </a:r>
      </a:p>
    </p188:txBody>
  </p188:cm>
</p188:cmLst>
</file>

<file path=ppt/comments/modernComment_108_8CC8678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815662-3587-4557-9919-E7C2C18CDD34}" authorId="{CB5C4E04-F16C-37F3-886F-73DCD2AEC52D}" created="2025-01-22T03:25:49.902">
    <pc:sldMkLst xmlns:pc="http://schemas.microsoft.com/office/powerpoint/2013/main/command">
      <pc:docMk/>
      <pc:sldMk cId="2361943951" sldId="264"/>
    </pc:sldMkLst>
    <p188:txBody>
      <a:bodyPr/>
      <a:lstStyle/>
      <a:p>
        <a:r>
          <a:rPr lang="en-SG"/>
          <a:t>Why the initial total resistance is different for NaCl and SWB?
Why the total resistance for NaCl is increasing all the time?</a:t>
        </a:r>
      </a:p>
    </p188:txBody>
  </p188:cm>
</p188:cmLst>
</file>

<file path=ppt/comments/modernComment_109_68F774F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ED3B12-4284-4F64-A77A-D9B53A93255E}" authorId="{CB5C4E04-F16C-37F3-886F-73DCD2AEC52D}" created="2025-01-22T04:10:02.643">
    <pc:sldMkLst xmlns:pc="http://schemas.microsoft.com/office/powerpoint/2013/main/command">
      <pc:docMk/>
      <pc:sldMk cId="1761047802" sldId="265"/>
    </pc:sldMkLst>
    <p188:txBody>
      <a:bodyPr/>
      <a:lstStyle/>
      <a:p>
        <a:r>
          <a:rPr lang="en-SG"/>
          <a:t>Repeat experiments with the solution adding HCO3- ions.</a:t>
        </a:r>
      </a:p>
    </p188:txBody>
  </p188:cm>
</p188:cmLst>
</file>

<file path=ppt/comments/modernComment_10B_AA6C45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C8042A-2685-40BD-9D79-33E9F9569122}" authorId="{CB5C4E04-F16C-37F3-886F-73DCD2AEC52D}" created="2025-01-22T03:57:45.716">
    <pc:sldMkLst xmlns:pc="http://schemas.microsoft.com/office/powerpoint/2013/main/command">
      <pc:docMk/>
      <pc:sldMk cId="2859222437" sldId="267"/>
    </pc:sldMkLst>
    <p188:txBody>
      <a:bodyPr/>
      <a:lstStyle/>
      <a:p>
        <a:r>
          <a:rPr lang="en-SG"/>
          <a:t>Nano crystals in the cross section.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5DDF-DD3E-469A-9CBA-F9A2E2ADBAAF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549B-892A-4459-BB5E-D15BC529C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1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B549B-892A-4459-BB5E-D15BC529C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4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92358-913A-03BF-5EDE-7B30D1B99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0B8891-BD46-0DBA-D74E-80AA5DCB7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9B5278-CC38-6EE2-5AC7-1573A099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1078E-7ACC-5292-9231-406A4A74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B751B-4DDC-9F0C-C144-29F14EFE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2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622FE-C720-35F1-69FA-D450573D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8BF840-EA28-74FD-A41D-2B9ADE353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73280-955C-326C-4ABC-CA55DF7D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228D6-4F8A-36FE-A4AB-970E8F2B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613B3-229A-265B-4D46-E8DB75CB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1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DDE361-0452-6F91-70AC-9066CF97E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0335A-E8F0-EDBB-77AC-4247C51B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27DF3-3895-7184-7671-0E2BF5FB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C2664C-DAA4-702F-1638-80CC1C6F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BCDFF-476A-5833-5464-3970D711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2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34926-BA84-4100-D232-4819132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14586-4673-131A-C6C9-9A9803E6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31AFD-543D-96CE-65DC-B331D1999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A03CD-57C0-1261-D2D5-FE49766E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F293F-4242-532D-DFC8-A32EE8CF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1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427A9-F8A9-D582-416B-E510E568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33371A-DBC5-A5CA-A1DA-9C18B26F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FA0B4-34B2-A126-E093-250C4795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47CEB-6457-283A-3691-808DC453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610BB-A9D0-581A-18B0-6631E637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F10EC-0A35-D7C0-2DB8-25AE0EBC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65856-4EED-D396-710E-2910A28DE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AD6C10-FDA3-07E7-1D7F-DE235E62A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67DE8F-60B9-5B77-9EEA-67E233B8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CDD9C2-EB8B-786B-5F9D-BC2E1040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924ABF-6507-77A8-4339-5ED3A012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ED486-30A7-7FEA-A667-60E3E563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CD7F4D-7A9F-9008-F8EB-64A8ED71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A129-BBFB-4AD2-77C2-D1A99909C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B1E33D-D3D0-6A6D-2BB4-7F2742AA8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C5FC6-823A-C9C5-F5BB-FCC549801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60CAA1-DBC2-242B-30AE-6691052D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2C36D1-D947-7448-3212-6020FFFD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5DC324-3BEC-A3EA-4163-4DC19A52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4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CDB93-A27C-65F4-DA94-F143D420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154B13-F5A8-C4D1-B5EC-C469EFBC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D4C87F-9153-9409-6507-3763E0AB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BB2F12-74E5-D1A2-69BD-D88AABEE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B22007-5A32-38D3-179C-66C49062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D03953-8C47-26D3-2391-34DF582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CFD93-A01B-48CE-CE20-8BEB1F05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6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E66FE-D6FD-D694-E6DC-472F9FE7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FC01A-7B7B-55FA-DAA5-93448D80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C33FB5-7739-0C4F-A6D3-272B0760F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E73F9C-D42E-9022-79E2-29EFD8E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136498-AA80-FA52-28DB-0D289B0B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67EED-5A08-C75F-0B31-AA10CF81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5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6B18B-CA72-706B-6CE8-E5AA391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26E8AA-BC89-A335-7552-D27CCF22A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F6E33-5236-028F-5ADE-361A943C8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805322-ED90-F4D6-8AA5-7F4D80FB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6BAF31-C819-BCFE-8102-5E005FEA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07F03-F995-2442-6148-BFCF9197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2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C71816-23D3-53D9-D446-F2E072A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10CE91-C35A-14CA-C3A1-ABBDD3FD3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F7A37-EB99-F73C-AAC6-63E1CE629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0F1FE-21BC-4801-AD77-5EF8CF58B24D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68114-8D40-456B-1BE1-E37723159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EEB86E-43D6-0BD6-1B74-ABA18518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9_68F774F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8/10/relationships/comments" Target="../comments/modernComment_107_B24CB8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microsoft.com/office/2018/10/relationships/comments" Target="../comments/modernComment_105_83C3431F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8/10/relationships/comments" Target="../comments/modernComment_108_8CC8678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microsoft.com/office/2018/10/relationships/comments" Target="../comments/modernComment_106_1B4365A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microsoft.com/office/2018/10/relationships/comments" Target="../comments/modernComment_10B_AA6C45A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46A3CE-EBC5-C8C3-CCEC-D83CF9994776}"/>
              </a:ext>
            </a:extLst>
          </p:cNvPr>
          <p:cNvSpPr txBox="1"/>
          <p:nvPr/>
        </p:nvSpPr>
        <p:spPr>
          <a:xfrm>
            <a:off x="771525" y="337066"/>
            <a:ext cx="56292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Chapter 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D3B481-A2F3-75D6-5129-DCE21211FD9F}"/>
              </a:ext>
            </a:extLst>
          </p:cNvPr>
          <p:cNvSpPr txBox="1"/>
          <p:nvPr/>
        </p:nvSpPr>
        <p:spPr>
          <a:xfrm>
            <a:off x="838200" y="847725"/>
            <a:ext cx="1088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constant current is applied, voltage is proportional to the stack resistance. To analyze the reason why voltage remained high, we can explore the stack resistance. The resistance can be expressed: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A79518-0B81-B526-A132-81AAEE353078}"/>
                  </a:ext>
                </a:extLst>
              </p:cNvPr>
              <p:cNvSpPr txBox="1"/>
              <p:nvPr/>
            </p:nvSpPr>
            <p:spPr>
              <a:xfrm>
                <a:off x="1300162" y="1753713"/>
                <a:ext cx="9591675" cy="5013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266700"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sz="1800" i="1" kern="10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𝐵𝑀𝐸𝐷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𝐴𝐸𝑀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𝐶𝐸𝑀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𝐵𝑃𝑀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𝑆𝑊𝐵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𝑆𝑊𝐵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𝐸𝑙𝑒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266700" algn="just">
                  <a:lnSpc>
                    <a:spcPct val="200000"/>
                  </a:lnSpc>
                </a:pP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200000"/>
                  </a:lnSpc>
                </a:pP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number of repeating units, 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effective membrane area (m</a:t>
                </a:r>
                <a:r>
                  <a:rPr lang="en-US" altLang="zh-CN" sz="1800" kern="100" baseline="300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𝐴𝐸𝑀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anion exchange membrane resistance (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800" kern="100" baseline="300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𝐶𝐸𝑀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cation exchange membrane resistance (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800" kern="100" baseline="300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𝐵𝑃𝑀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bipolar membrane resistance (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800" kern="100" baseline="300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thickness of the acid chamber (m),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thickness of the base chamber (m),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𝑆𝑊𝐵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thickness of the seawater brine chamber (m),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acid chamber conductivity (S/m)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base chamber conductivity (S/m),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𝑆𝑊𝐵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seawater brine chamber conductivity (S/m)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𝐸𝑙𝑒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electrode resistance (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Ω).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A79518-0B81-B526-A132-81AAEE353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162" y="1753713"/>
                <a:ext cx="9591675" cy="5013104"/>
              </a:xfrm>
              <a:prstGeom prst="rect">
                <a:avLst/>
              </a:prstGeom>
              <a:blipFill>
                <a:blip r:embed="rId2"/>
                <a:stretch>
                  <a:fillRect l="-508" r="-508" b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号 8">
            <a:extLst>
              <a:ext uri="{FF2B5EF4-FFF2-40B4-BE49-F238E27FC236}">
                <a16:creationId xmlns:a16="http://schemas.microsoft.com/office/drawing/2014/main" id="{1C1D7F1D-7F7F-F5E1-5ACE-AB41CE9CC19C}"/>
              </a:ext>
            </a:extLst>
          </p:cNvPr>
          <p:cNvSpPr/>
          <p:nvPr/>
        </p:nvSpPr>
        <p:spPr>
          <a:xfrm rot="16200000">
            <a:off x="4833942" y="888103"/>
            <a:ext cx="247647" cy="24288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F6C913-384D-2118-D65D-BD466ED8D2B8}"/>
              </a:ext>
            </a:extLst>
          </p:cNvPr>
          <p:cNvSpPr txBox="1"/>
          <p:nvPr/>
        </p:nvSpPr>
        <p:spPr>
          <a:xfrm>
            <a:off x="4486276" y="1494056"/>
            <a:ext cx="118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</a:rPr>
              <a:t>membrane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74405614-BA0E-50F1-3C15-0EB662B43DE9}"/>
              </a:ext>
            </a:extLst>
          </p:cNvPr>
          <p:cNvSpPr/>
          <p:nvPr/>
        </p:nvSpPr>
        <p:spPr>
          <a:xfrm rot="5400000">
            <a:off x="7062787" y="2133603"/>
            <a:ext cx="161924" cy="1724025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8FFD5BF4-08CA-8B93-7AB7-7BF5160B5672}"/>
              </a:ext>
            </a:extLst>
          </p:cNvPr>
          <p:cNvSpPr/>
          <p:nvPr/>
        </p:nvSpPr>
        <p:spPr>
          <a:xfrm rot="5400000">
            <a:off x="4524377" y="2105031"/>
            <a:ext cx="161924" cy="1724025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9CA3E4-4070-815F-418A-ED6595C01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4" y="2857506"/>
            <a:ext cx="1695451" cy="6107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568D41-AE18-5506-6355-07C458E7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6" y="2858681"/>
            <a:ext cx="1695451" cy="6107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2666C49-0248-9E51-2053-B2EDD62CDB68}"/>
              </a:ext>
            </a:extLst>
          </p:cNvPr>
          <p:cNvSpPr txBox="1"/>
          <p:nvPr/>
        </p:nvSpPr>
        <p:spPr>
          <a:xfrm>
            <a:off x="6657976" y="3063307"/>
            <a:ext cx="118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</a:rPr>
              <a:t>chamber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66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, 照片, 田地, 旧&#10;&#10;描述已自动生成">
            <a:extLst>
              <a:ext uri="{FF2B5EF4-FFF2-40B4-BE49-F238E27FC236}">
                <a16:creationId xmlns:a16="http://schemas.microsoft.com/office/drawing/2014/main" id="{3EC06D1E-917A-C726-982D-8BD8DDAFEF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82"/>
          <a:stretch/>
        </p:blipFill>
        <p:spPr>
          <a:xfrm>
            <a:off x="2112307" y="133893"/>
            <a:ext cx="4319865" cy="3228432"/>
          </a:xfrm>
          <a:prstGeom prst="rect">
            <a:avLst/>
          </a:prstGeom>
        </p:spPr>
      </p:pic>
      <p:pic>
        <p:nvPicPr>
          <p:cNvPr id="9" name="图片 8" descr="图片包含 户外, 草, 照片, 站&#10;&#10;描述已自动生成">
            <a:extLst>
              <a:ext uri="{FF2B5EF4-FFF2-40B4-BE49-F238E27FC236}">
                <a16:creationId xmlns:a16="http://schemas.microsoft.com/office/drawing/2014/main" id="{64039770-BB3C-0658-2F1B-2F7C62AFAC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582"/>
          <a:stretch/>
        </p:blipFill>
        <p:spPr>
          <a:xfrm>
            <a:off x="6657975" y="133893"/>
            <a:ext cx="4319865" cy="3228432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3E0217C5-DA01-84DF-ADBB-DBBA078E4CF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90725" y="3495677"/>
            <a:ext cx="4441447" cy="257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A9CD1562-2F09-1238-502B-8D88313FB4B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45112" y="3495677"/>
            <a:ext cx="4441447" cy="257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E78D97-C2C9-3DA1-768F-95542D23A399}"/>
              </a:ext>
            </a:extLst>
          </p:cNvPr>
          <p:cNvSpPr txBox="1"/>
          <p:nvPr/>
        </p:nvSpPr>
        <p:spPr>
          <a:xfrm>
            <a:off x="118311" y="1000065"/>
            <a:ext cx="1993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0 ppm Mg    </a:t>
            </a:r>
            <a:r>
              <a:rPr lang="en-US" sz="2500" b="1" dirty="0"/>
              <a:t>1 ppm Ca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15C540-245D-0745-71A2-90D7BEAE0F2D}"/>
              </a:ext>
            </a:extLst>
          </p:cNvPr>
          <p:cNvGrpSpPr/>
          <p:nvPr/>
        </p:nvGrpSpPr>
        <p:grpSpPr>
          <a:xfrm>
            <a:off x="5357282" y="2726694"/>
            <a:ext cx="982643" cy="450972"/>
            <a:chOff x="5929883" y="2813436"/>
            <a:chExt cx="982643" cy="450972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8D7BD70-EEAC-3439-4478-502E8EF18A92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0EB2EEF-ED79-F7C6-5F6B-E20B4EC425E9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4EABA7F-8FBB-C49B-FC2A-E43F9D8DA522}"/>
              </a:ext>
            </a:extLst>
          </p:cNvPr>
          <p:cNvGrpSpPr/>
          <p:nvPr/>
        </p:nvGrpSpPr>
        <p:grpSpPr>
          <a:xfrm>
            <a:off x="10003916" y="2685243"/>
            <a:ext cx="982643" cy="450972"/>
            <a:chOff x="5929883" y="2813436"/>
            <a:chExt cx="982643" cy="450972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7D9EBB1-8CC3-80C1-FE42-8172BFFA5C91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DE8D61C-CA90-CCD0-CC28-48C15D0E4F3A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60E8215-58D4-FBFA-004D-21ABEF4F1A1A}"/>
              </a:ext>
            </a:extLst>
          </p:cNvPr>
          <p:cNvSpPr txBox="1"/>
          <p:nvPr/>
        </p:nvSpPr>
        <p:spPr>
          <a:xfrm>
            <a:off x="5191414" y="233727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FSWB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796787-F143-6A9A-F45A-14BF0DA2AEE2}"/>
              </a:ext>
            </a:extLst>
          </p:cNvPr>
          <p:cNvSpPr txBox="1"/>
          <p:nvPr/>
        </p:nvSpPr>
        <p:spPr>
          <a:xfrm>
            <a:off x="10243304" y="222096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F99B58-0039-250C-9CFD-7623CB493E9A}"/>
              </a:ext>
            </a:extLst>
          </p:cNvPr>
          <p:cNvSpPr txBox="1"/>
          <p:nvPr/>
        </p:nvSpPr>
        <p:spPr>
          <a:xfrm>
            <a:off x="8296274" y="222096"/>
            <a:ext cx="950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7610478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5BD7D-1D31-A96B-11CF-F37DCFADA296}"/>
              </a:ext>
            </a:extLst>
          </p:cNvPr>
          <p:cNvSpPr txBox="1"/>
          <p:nvPr/>
        </p:nvSpPr>
        <p:spPr>
          <a:xfrm>
            <a:off x="572928" y="69383"/>
            <a:ext cx="11399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In that case, we can compare the resistance of membrane &amp; chamber when BMED treats N</a:t>
            </a:r>
            <a:r>
              <a:rPr lang="en-US" altLang="zh-CN" dirty="0"/>
              <a:t>aCl and SWB. </a:t>
            </a:r>
          </a:p>
          <a:p>
            <a:r>
              <a:rPr lang="en-US" altLang="zh-CN" dirty="0"/>
              <a:t>We just need to measure the conductivity of acid/base/SWB chambers and measure the resistance of electrode.</a:t>
            </a:r>
          </a:p>
          <a:p>
            <a:endParaRPr lang="en-US" altLang="zh-CN" dirty="0"/>
          </a:p>
          <a:p>
            <a:r>
              <a:rPr lang="en-US" dirty="0"/>
              <a:t>This figure illustrates the voltage change of electrode when current changes.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As the current density used is 15 mA/cm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, I=0.106A, U=4.58V, </a:t>
            </a:r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baseline="-25000" dirty="0" err="1">
                <a:solidFill>
                  <a:srgbClr val="FF0000"/>
                </a:solidFill>
              </a:rPr>
              <a:t>ele</a:t>
            </a:r>
            <a:r>
              <a:rPr lang="en-US" dirty="0">
                <a:solidFill>
                  <a:srgbClr val="FF0000"/>
                </a:solidFill>
              </a:rPr>
              <a:t>=43.04511</a:t>
            </a:r>
            <a:r>
              <a:rPr lang="en-US" altLang="zh-CN" dirty="0">
                <a:solidFill>
                  <a:srgbClr val="FF0000"/>
                </a:solidFill>
              </a:rPr>
              <a:t>Ω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448AA4C9-A1FE-7BCD-124B-3B1192C947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047334"/>
              </p:ext>
            </p:extLst>
          </p:nvPr>
        </p:nvGraphicFramePr>
        <p:xfrm>
          <a:off x="2354102" y="2654706"/>
          <a:ext cx="6218397" cy="3743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3610870-6A85-D339-0E21-7DA3CFCC1782}"/>
                  </a:ext>
                </a:extLst>
              </p:cNvPr>
              <p:cNvSpPr txBox="1"/>
              <p:nvPr/>
            </p:nvSpPr>
            <p:spPr>
              <a:xfrm>
                <a:off x="8572499" y="1085045"/>
                <a:ext cx="9272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3610870-6A85-D339-0E21-7DA3CFCC1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499" y="1085045"/>
                <a:ext cx="927242" cy="516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FD7C9D10-854D-B53E-9D03-4D6B545E765A}"/>
              </a:ext>
            </a:extLst>
          </p:cNvPr>
          <p:cNvSpPr txBox="1"/>
          <p:nvPr/>
        </p:nvSpPr>
        <p:spPr>
          <a:xfrm>
            <a:off x="2354102" y="6330033"/>
            <a:ext cx="6856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 Fig.</a:t>
            </a:r>
            <a:r>
              <a:rPr lang="zh-CN" altLang="en-US" sz="1400" dirty="0"/>
              <a:t> </a:t>
            </a:r>
            <a:r>
              <a:rPr lang="en-US" altLang="zh-CN" sz="1400" dirty="0"/>
              <a:t>Voltage drop of the electrode compartments as a function of direct current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123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F9EBF41-C4FD-71C6-969E-BF218FD7F8CC}"/>
              </a:ext>
            </a:extLst>
          </p:cNvPr>
          <p:cNvSpPr txBox="1"/>
          <p:nvPr/>
        </p:nvSpPr>
        <p:spPr>
          <a:xfrm>
            <a:off x="1435229" y="6225738"/>
            <a:ext cx="4957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 Fig.</a:t>
            </a:r>
            <a:r>
              <a:rPr lang="zh-CN" altLang="en-US" sz="1400" dirty="0"/>
              <a:t> </a:t>
            </a:r>
            <a:r>
              <a:rPr lang="en-US" altLang="zh-CN" sz="1400" dirty="0"/>
              <a:t>Conductivity change in the acid, base and SWB chambers</a:t>
            </a:r>
            <a:endParaRPr lang="en-US" sz="14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ACE29D1-32C8-2663-39EC-E75287897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79445"/>
              </p:ext>
            </p:extLst>
          </p:nvPr>
        </p:nvGraphicFramePr>
        <p:xfrm>
          <a:off x="231775" y="719931"/>
          <a:ext cx="70786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1775" y="719931"/>
                        <a:ext cx="70786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9E5BA76-9678-2010-4C0C-38BF9D8B8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778504"/>
            <a:ext cx="5738089" cy="155162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ED8B09-115C-30BB-5CD7-C40A66988F77}"/>
              </a:ext>
            </a:extLst>
          </p:cNvPr>
          <p:cNvSpPr/>
          <p:nvPr/>
        </p:nvSpPr>
        <p:spPr>
          <a:xfrm>
            <a:off x="9363075" y="1639093"/>
            <a:ext cx="1257300" cy="2476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D62B97E-0D2C-80FC-2763-50E073F95173}"/>
              </a:ext>
            </a:extLst>
          </p:cNvPr>
          <p:cNvCxnSpPr/>
          <p:nvPr/>
        </p:nvCxnSpPr>
        <p:spPr>
          <a:xfrm flipV="1">
            <a:off x="6494622" y="1997868"/>
            <a:ext cx="2544603" cy="1089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7E69F61-8897-4445-A919-1DCC32C87B8F}"/>
              </a:ext>
            </a:extLst>
          </p:cNvPr>
          <p:cNvSpPr txBox="1"/>
          <p:nvPr/>
        </p:nvSpPr>
        <p:spPr>
          <a:xfrm>
            <a:off x="542564" y="2957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The conductivity of chambers are also measured.</a:t>
            </a:r>
          </a:p>
        </p:txBody>
      </p:sp>
    </p:spTree>
    <p:extLst>
      <p:ext uri="{BB962C8B-B14F-4D97-AF65-F5344CB8AC3E}">
        <p14:creationId xmlns:p14="http://schemas.microsoft.com/office/powerpoint/2010/main" val="29913723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CDCF6F6B-8913-D61A-7C54-B3788E551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9828778"/>
              </p:ext>
            </p:extLst>
          </p:nvPr>
        </p:nvGraphicFramePr>
        <p:xfrm>
          <a:off x="496728" y="2066913"/>
          <a:ext cx="5323047" cy="316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E9ED3F5-5F23-9B66-9B0F-1055FC80DC05}"/>
              </a:ext>
            </a:extLst>
          </p:cNvPr>
          <p:cNvSpPr txBox="1"/>
          <p:nvPr/>
        </p:nvSpPr>
        <p:spPr>
          <a:xfrm>
            <a:off x="3115389" y="5413015"/>
            <a:ext cx="5961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Fig. Resistance of membrane and chamber when treating SWB and NaCl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9DCF53-B764-1AC4-DE2D-1B4FFDF13533}"/>
              </a:ext>
            </a:extLst>
          </p:cNvPr>
          <p:cNvSpPr txBox="1"/>
          <p:nvPr/>
        </p:nvSpPr>
        <p:spPr>
          <a:xfrm>
            <a:off x="839628" y="857934"/>
            <a:ext cx="102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membrane resistance attributed to the total resistance and total voltage.</a:t>
            </a: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5EB8D5C3-647C-B2E7-DE02-D1BEDBB5F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270212"/>
              </p:ext>
            </p:extLst>
          </p:nvPr>
        </p:nvGraphicFramePr>
        <p:xfrm>
          <a:off x="6096000" y="2066913"/>
          <a:ext cx="5323047" cy="316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83553C7-FAE1-E8EE-EDA8-5B71616BF3FD}"/>
              </a:ext>
            </a:extLst>
          </p:cNvPr>
          <p:cNvSpPr txBox="1"/>
          <p:nvPr/>
        </p:nvSpPr>
        <p:spPr>
          <a:xfrm>
            <a:off x="3158251" y="2770905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SWB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48C400-6B74-ED7B-2AC4-961B60904833}"/>
              </a:ext>
            </a:extLst>
          </p:cNvPr>
          <p:cNvSpPr txBox="1"/>
          <p:nvPr/>
        </p:nvSpPr>
        <p:spPr>
          <a:xfrm>
            <a:off x="8135064" y="2770905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NaCl</a:t>
            </a:r>
          </a:p>
        </p:txBody>
      </p:sp>
    </p:spTree>
    <p:extLst>
      <p:ext uri="{BB962C8B-B14F-4D97-AF65-F5344CB8AC3E}">
        <p14:creationId xmlns:p14="http://schemas.microsoft.com/office/powerpoint/2010/main" val="22106119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CB72F1D-C234-DF8F-5C49-5D9F8C04B0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521094"/>
              </p:ext>
            </p:extLst>
          </p:nvPr>
        </p:nvGraphicFramePr>
        <p:xfrm>
          <a:off x="968375" y="719931"/>
          <a:ext cx="648335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8389620" imgH="7011924" progId="Origin95.Graph">
                  <p:embed/>
                </p:oleObj>
              </mc:Choice>
              <mc:Fallback>
                <p:oleObj name="Graph" r:id="rId3" imgW="8389620" imgH="7011924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8375" y="719931"/>
                        <a:ext cx="648335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FEE1E94-DDD6-A98B-7917-A6C899ADA976}"/>
              </a:ext>
            </a:extLst>
          </p:cNvPr>
          <p:cNvCxnSpPr/>
          <p:nvPr/>
        </p:nvCxnSpPr>
        <p:spPr>
          <a:xfrm>
            <a:off x="2743200" y="2952750"/>
            <a:ext cx="0" cy="16573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B4451E4-192C-D476-4711-4329A32C286E}"/>
              </a:ext>
            </a:extLst>
          </p:cNvPr>
          <p:cNvSpPr txBox="1"/>
          <p:nvPr/>
        </p:nvSpPr>
        <p:spPr>
          <a:xfrm>
            <a:off x="7823200" y="1114425"/>
            <a:ext cx="2911475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</a:t>
            </a:r>
            <a:r>
              <a:rPr lang="en-US" altLang="zh-CN" sz="2000" baseline="-25000" dirty="0"/>
              <a:t>T,1</a:t>
            </a:r>
            <a:r>
              <a:rPr lang="en-US" altLang="zh-CN" sz="2000" dirty="0"/>
              <a:t>=R</a:t>
            </a:r>
            <a:r>
              <a:rPr lang="en-US" altLang="zh-CN" sz="2000" baseline="-25000" dirty="0"/>
              <a:t>mem,1</a:t>
            </a:r>
            <a:r>
              <a:rPr lang="en-US" altLang="zh-CN" sz="2000" dirty="0"/>
              <a:t>+R</a:t>
            </a:r>
            <a:r>
              <a:rPr lang="en-US" altLang="zh-CN" sz="2000" baseline="-25000" dirty="0"/>
              <a:t>cham,1</a:t>
            </a:r>
            <a:r>
              <a:rPr lang="en-US" altLang="zh-CN" sz="2000" dirty="0"/>
              <a:t>+Rele</a:t>
            </a:r>
          </a:p>
          <a:p>
            <a:r>
              <a:rPr lang="en-US" altLang="zh-CN" sz="2000" dirty="0"/>
              <a:t>R</a:t>
            </a:r>
            <a:r>
              <a:rPr lang="en-US" altLang="zh-CN" sz="2000" baseline="-25000" dirty="0"/>
              <a:t>T,2</a:t>
            </a:r>
            <a:r>
              <a:rPr lang="en-US" altLang="zh-CN" sz="2000" dirty="0"/>
              <a:t>=R</a:t>
            </a:r>
            <a:r>
              <a:rPr lang="en-US" altLang="zh-CN" sz="2000" baseline="-25000" dirty="0"/>
              <a:t>mem,2</a:t>
            </a:r>
            <a:r>
              <a:rPr lang="en-US" altLang="zh-CN" sz="2000" dirty="0"/>
              <a:t>+R</a:t>
            </a:r>
            <a:r>
              <a:rPr lang="en-US" altLang="zh-CN" sz="2000" baseline="-25000" dirty="0"/>
              <a:t>cham,2</a:t>
            </a:r>
            <a:r>
              <a:rPr lang="en-US" altLang="zh-CN" sz="2000" dirty="0"/>
              <a:t>+Rele</a:t>
            </a:r>
          </a:p>
          <a:p>
            <a:endParaRPr lang="en-US" sz="2000" dirty="0"/>
          </a:p>
          <a:p>
            <a:r>
              <a:rPr lang="en-US" sz="2000" dirty="0"/>
              <a:t>Let </a:t>
            </a:r>
            <a:r>
              <a:rPr lang="en-US" altLang="zh-CN" sz="2000" dirty="0"/>
              <a:t>R</a:t>
            </a:r>
            <a:r>
              <a:rPr lang="en-US" altLang="zh-CN" sz="2000" baseline="-25000" dirty="0"/>
              <a:t>cham,1</a:t>
            </a:r>
            <a:r>
              <a:rPr lang="en-US" altLang="zh-CN" sz="2000" dirty="0"/>
              <a:t>= R</a:t>
            </a:r>
            <a:r>
              <a:rPr lang="en-US" altLang="zh-CN" sz="2000" baseline="-25000" dirty="0"/>
              <a:t>cham,2</a:t>
            </a:r>
          </a:p>
          <a:p>
            <a:endParaRPr lang="en-US" sz="2000" baseline="-25000" dirty="0"/>
          </a:p>
          <a:p>
            <a:r>
              <a:rPr lang="el-GR" sz="2000" dirty="0">
                <a:solidFill>
                  <a:srgbClr val="FF0000"/>
                </a:solidFill>
              </a:rPr>
              <a:t>Δ</a:t>
            </a:r>
            <a:r>
              <a:rPr lang="en-US" altLang="zh-CN" sz="2000" dirty="0">
                <a:solidFill>
                  <a:srgbClr val="FF0000"/>
                </a:solidFill>
              </a:rPr>
              <a:t> R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T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r>
              <a:rPr lang="el-GR" altLang="zh-CN" sz="2000" dirty="0">
                <a:solidFill>
                  <a:srgbClr val="FF0000"/>
                </a:solidFill>
              </a:rPr>
              <a:t> Δ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R</a:t>
            </a:r>
            <a:r>
              <a:rPr lang="en-US" altLang="zh-CN" sz="2000" baseline="-25000" dirty="0" err="1">
                <a:solidFill>
                  <a:srgbClr val="FF0000"/>
                </a:solidFill>
              </a:rPr>
              <a:t>mem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D67918-160B-F585-DF4D-AB2987967B2E}"/>
              </a:ext>
            </a:extLst>
          </p:cNvPr>
          <p:cNvSpPr txBox="1"/>
          <p:nvPr/>
        </p:nvSpPr>
        <p:spPr>
          <a:xfrm>
            <a:off x="2743200" y="3121222"/>
            <a:ext cx="215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Membrane resistance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D06939-189D-DE1E-DFE5-59D274253F96}"/>
              </a:ext>
            </a:extLst>
          </p:cNvPr>
          <p:cNvSpPr txBox="1"/>
          <p:nvPr/>
        </p:nvSpPr>
        <p:spPr>
          <a:xfrm>
            <a:off x="1600914" y="6138068"/>
            <a:ext cx="5961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Fig. The relationship pf chamber resistance and total resistance</a:t>
            </a:r>
          </a:p>
        </p:txBody>
      </p:sp>
    </p:spTree>
    <p:extLst>
      <p:ext uri="{BB962C8B-B14F-4D97-AF65-F5344CB8AC3E}">
        <p14:creationId xmlns:p14="http://schemas.microsoft.com/office/powerpoint/2010/main" val="23619439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B05F064-06E0-362F-65C8-7500AFA63D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642271"/>
              </p:ext>
            </p:extLst>
          </p:nvPr>
        </p:nvGraphicFramePr>
        <p:xfrm>
          <a:off x="241301" y="1781264"/>
          <a:ext cx="6292850" cy="481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B05F064-06E0-362F-65C8-7500AFA63D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1301" y="1781264"/>
                        <a:ext cx="6292850" cy="481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8BA6AE3-4BC7-C5F9-578C-427F2519C363}"/>
              </a:ext>
            </a:extLst>
          </p:cNvPr>
          <p:cNvSpPr txBox="1"/>
          <p:nvPr/>
        </p:nvSpPr>
        <p:spPr>
          <a:xfrm>
            <a:off x="868203" y="580934"/>
            <a:ext cx="10250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experiment, we also find that pH of SWB chamber increased significantly after 30 min.</a:t>
            </a:r>
          </a:p>
          <a:p>
            <a:endParaRPr lang="en-US" dirty="0"/>
          </a:p>
          <a:p>
            <a:r>
              <a:rPr lang="en-US" dirty="0"/>
              <a:t>When treating NaCl, pH of salt solution continued to decrease because the transport speed of proton was fast. This is the normal phenomenon.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FD56EC5-CB5A-6885-E8E0-7320A75B78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451699"/>
              </p:ext>
            </p:extLst>
          </p:nvPr>
        </p:nvGraphicFramePr>
        <p:xfrm>
          <a:off x="5657847" y="1781264"/>
          <a:ext cx="6292852" cy="481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802368" imgH="7502652" progId="Origin95.Graph">
                  <p:embed/>
                </p:oleObj>
              </mc:Choice>
              <mc:Fallback>
                <p:oleObj name="Graph" r:id="rId5" imgW="9802368" imgH="7502652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7847" y="1781264"/>
                        <a:ext cx="6292852" cy="481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4017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户外, 田地, 照片, 水&#10;&#10;描述已自动生成">
            <a:extLst>
              <a:ext uri="{FF2B5EF4-FFF2-40B4-BE49-F238E27FC236}">
                <a16:creationId xmlns:a16="http://schemas.microsoft.com/office/drawing/2014/main" id="{E60E0771-C5E8-B791-DB4E-1CED6792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16"/>
          <a:stretch/>
        </p:blipFill>
        <p:spPr>
          <a:xfrm>
            <a:off x="2756208" y="31850"/>
            <a:ext cx="4319865" cy="3244519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98892A1A-D738-F161-19E5-9294306C82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5743" b="6093"/>
          <a:stretch/>
        </p:blipFill>
        <p:spPr bwMode="auto">
          <a:xfrm>
            <a:off x="2625854" y="3446452"/>
            <a:ext cx="4580572" cy="324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0E94CFB5-F93A-8286-AA51-F143E820D5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349" b="10865"/>
          <a:stretch/>
        </p:blipFill>
        <p:spPr bwMode="auto">
          <a:xfrm>
            <a:off x="7105699" y="0"/>
            <a:ext cx="4580572" cy="3276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8609E23E-A934-84DF-889C-63F1D54F18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532" b="10162"/>
          <a:stretch/>
        </p:blipFill>
        <p:spPr bwMode="auto">
          <a:xfrm>
            <a:off x="7105699" y="3409943"/>
            <a:ext cx="4580572" cy="329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4803D273-E406-38E4-C4DD-D179401F72FE}"/>
              </a:ext>
            </a:extLst>
          </p:cNvPr>
          <p:cNvGrpSpPr/>
          <p:nvPr/>
        </p:nvGrpSpPr>
        <p:grpSpPr>
          <a:xfrm>
            <a:off x="5943601" y="2695663"/>
            <a:ext cx="982643" cy="396039"/>
            <a:chOff x="4211053" y="2732171"/>
            <a:chExt cx="982643" cy="396039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C6A14B-FF22-BD35-5093-A81A8275040F}"/>
                </a:ext>
              </a:extLst>
            </p:cNvPr>
            <p:cNvCxnSpPr/>
            <p:nvPr/>
          </p:nvCxnSpPr>
          <p:spPr>
            <a:xfrm>
              <a:off x="4211053" y="3128210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860BA0A-8BCC-4E35-862A-806D85C86F5F}"/>
                </a:ext>
              </a:extLst>
            </p:cNvPr>
            <p:cNvSpPr txBox="1"/>
            <p:nvPr/>
          </p:nvSpPr>
          <p:spPr>
            <a:xfrm>
              <a:off x="4211053" y="2732171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350CB1-3EF8-78D3-8866-656875BF5DFB}"/>
              </a:ext>
            </a:extLst>
          </p:cNvPr>
          <p:cNvGrpSpPr/>
          <p:nvPr/>
        </p:nvGrpSpPr>
        <p:grpSpPr>
          <a:xfrm>
            <a:off x="6069367" y="6083558"/>
            <a:ext cx="982643" cy="396039"/>
            <a:chOff x="4336819" y="6120066"/>
            <a:chExt cx="982643" cy="396039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E4240FF-62B8-FEDC-38E6-0BE2D3828B37}"/>
                </a:ext>
              </a:extLst>
            </p:cNvPr>
            <p:cNvCxnSpPr/>
            <p:nvPr/>
          </p:nvCxnSpPr>
          <p:spPr>
            <a:xfrm>
              <a:off x="4336819" y="6516105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793BDC-087A-4540-62DE-5BF8A809EFAE}"/>
                </a:ext>
              </a:extLst>
            </p:cNvPr>
            <p:cNvSpPr txBox="1"/>
            <p:nvPr/>
          </p:nvSpPr>
          <p:spPr>
            <a:xfrm>
              <a:off x="4336819" y="612006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27E637-DB6F-4999-132F-BA93BE4A476F}"/>
              </a:ext>
            </a:extLst>
          </p:cNvPr>
          <p:cNvGrpSpPr/>
          <p:nvPr/>
        </p:nvGrpSpPr>
        <p:grpSpPr>
          <a:xfrm>
            <a:off x="10422427" y="2673520"/>
            <a:ext cx="982643" cy="396039"/>
            <a:chOff x="8689879" y="2710028"/>
            <a:chExt cx="982643" cy="396039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E93DD11-B203-16D4-5B89-0D939622EE88}"/>
                </a:ext>
              </a:extLst>
            </p:cNvPr>
            <p:cNvCxnSpPr/>
            <p:nvPr/>
          </p:nvCxnSpPr>
          <p:spPr>
            <a:xfrm>
              <a:off x="8689879" y="3106067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BEB56B1-8659-6F28-1DA2-4171B70888A0}"/>
                </a:ext>
              </a:extLst>
            </p:cNvPr>
            <p:cNvSpPr txBox="1"/>
            <p:nvPr/>
          </p:nvSpPr>
          <p:spPr>
            <a:xfrm>
              <a:off x="8689879" y="2710028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96CAC71-5B02-A620-D3C4-84FFB3112C1F}"/>
              </a:ext>
            </a:extLst>
          </p:cNvPr>
          <p:cNvGrpSpPr/>
          <p:nvPr/>
        </p:nvGrpSpPr>
        <p:grpSpPr>
          <a:xfrm>
            <a:off x="10495523" y="6090579"/>
            <a:ext cx="982643" cy="396039"/>
            <a:chOff x="8971080" y="6150646"/>
            <a:chExt cx="982643" cy="396039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51E1519-3690-0F4F-E335-9E4BA1B818E9}"/>
                </a:ext>
              </a:extLst>
            </p:cNvPr>
            <p:cNvCxnSpPr/>
            <p:nvPr/>
          </p:nvCxnSpPr>
          <p:spPr>
            <a:xfrm>
              <a:off x="8971080" y="6546685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579B4EB-0F98-49BF-0DD9-A194E87158FB}"/>
                </a:ext>
              </a:extLst>
            </p:cNvPr>
            <p:cNvSpPr txBox="1"/>
            <p:nvPr/>
          </p:nvSpPr>
          <p:spPr>
            <a:xfrm>
              <a:off x="8971080" y="615064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6ECDEFA-8ED2-EAAE-2941-24DF37264249}"/>
              </a:ext>
            </a:extLst>
          </p:cNvPr>
          <p:cNvSpPr txBox="1"/>
          <p:nvPr/>
        </p:nvSpPr>
        <p:spPr>
          <a:xfrm>
            <a:off x="2756208" y="1434247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37C3AE-8A7C-DB97-87AB-7E4502C7AEE6}"/>
              </a:ext>
            </a:extLst>
          </p:cNvPr>
          <p:cNvSpPr txBox="1"/>
          <p:nvPr/>
        </p:nvSpPr>
        <p:spPr>
          <a:xfrm>
            <a:off x="2756208" y="1943492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42E7ED4-AF65-1826-1875-248A7E1AF341}"/>
              </a:ext>
            </a:extLst>
          </p:cNvPr>
          <p:cNvCxnSpPr/>
          <p:nvPr/>
        </p:nvCxnSpPr>
        <p:spPr>
          <a:xfrm>
            <a:off x="2756208" y="1888545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D3F85F-11B2-2497-995E-6D500B819B09}"/>
              </a:ext>
            </a:extLst>
          </p:cNvPr>
          <p:cNvCxnSpPr/>
          <p:nvPr/>
        </p:nvCxnSpPr>
        <p:spPr>
          <a:xfrm>
            <a:off x="7236052" y="1888545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369AD2C-8118-5132-D860-9185F7C32BDB}"/>
              </a:ext>
            </a:extLst>
          </p:cNvPr>
          <p:cNvCxnSpPr/>
          <p:nvPr/>
        </p:nvCxnSpPr>
        <p:spPr>
          <a:xfrm>
            <a:off x="2702098" y="4880397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1902E6-613C-230A-2DFD-4CE9B249B253}"/>
              </a:ext>
            </a:extLst>
          </p:cNvPr>
          <p:cNvCxnSpPr/>
          <p:nvPr/>
        </p:nvCxnSpPr>
        <p:spPr>
          <a:xfrm>
            <a:off x="7236052" y="4880397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0AF572B-61FB-CB5C-74B1-F0F364313373}"/>
              </a:ext>
            </a:extLst>
          </p:cNvPr>
          <p:cNvSpPr txBox="1"/>
          <p:nvPr/>
        </p:nvSpPr>
        <p:spPr>
          <a:xfrm>
            <a:off x="85197" y="285962"/>
            <a:ext cx="267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Cross-section of BPM</a:t>
            </a:r>
          </a:p>
        </p:txBody>
      </p:sp>
    </p:spTree>
    <p:extLst>
      <p:ext uri="{BB962C8B-B14F-4D97-AF65-F5344CB8AC3E}">
        <p14:creationId xmlns:p14="http://schemas.microsoft.com/office/powerpoint/2010/main" val="2776448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山上的草地上&#10;&#10;中度可信度描述已自动生成">
            <a:extLst>
              <a:ext uri="{FF2B5EF4-FFF2-40B4-BE49-F238E27FC236}">
                <a16:creationId xmlns:a16="http://schemas.microsoft.com/office/drawing/2014/main" id="{F104F61B-7564-057E-0FF7-CEEBDF831E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078"/>
          <a:stretch/>
        </p:blipFill>
        <p:spPr>
          <a:xfrm>
            <a:off x="2724569" y="42619"/>
            <a:ext cx="4319865" cy="3245848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F9E99416-A9B9-31BE-03A7-A216A11F3FC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 t="5477" b="5010"/>
          <a:stretch/>
        </p:blipFill>
        <p:spPr bwMode="auto">
          <a:xfrm>
            <a:off x="2627846" y="3429000"/>
            <a:ext cx="4513313" cy="3245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1FC0E9BD-9EE4-6ABC-76DE-03C350B682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808" b="10615"/>
          <a:stretch/>
        </p:blipFill>
        <p:spPr bwMode="auto">
          <a:xfrm>
            <a:off x="7122960" y="42619"/>
            <a:ext cx="4549709" cy="324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0C33ED2E-87DE-5321-098A-66BC77248B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100" b="9681"/>
          <a:stretch/>
        </p:blipFill>
        <p:spPr bwMode="auto">
          <a:xfrm>
            <a:off x="7141159" y="3429000"/>
            <a:ext cx="4513313" cy="324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49FCDF7-81C0-AFF8-6F95-BA72271F8A28}"/>
              </a:ext>
            </a:extLst>
          </p:cNvPr>
          <p:cNvGrpSpPr/>
          <p:nvPr/>
        </p:nvGrpSpPr>
        <p:grpSpPr>
          <a:xfrm>
            <a:off x="5943600" y="2673936"/>
            <a:ext cx="982643" cy="396039"/>
            <a:chOff x="4211053" y="2732171"/>
            <a:chExt cx="982643" cy="396039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2CCA688-C6AC-06FF-276E-58EB5421769E}"/>
                </a:ext>
              </a:extLst>
            </p:cNvPr>
            <p:cNvCxnSpPr/>
            <p:nvPr/>
          </p:nvCxnSpPr>
          <p:spPr>
            <a:xfrm>
              <a:off x="4211053" y="3128210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EB28359-8C1A-1C19-7E30-639F6A676282}"/>
                </a:ext>
              </a:extLst>
            </p:cNvPr>
            <p:cNvSpPr txBox="1"/>
            <p:nvPr/>
          </p:nvSpPr>
          <p:spPr>
            <a:xfrm>
              <a:off x="4211053" y="2732171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723D7F-5766-ED9B-3892-1919FDCD89D6}"/>
              </a:ext>
            </a:extLst>
          </p:cNvPr>
          <p:cNvGrpSpPr/>
          <p:nvPr/>
        </p:nvGrpSpPr>
        <p:grpSpPr>
          <a:xfrm>
            <a:off x="10263465" y="2673936"/>
            <a:ext cx="982643" cy="396039"/>
            <a:chOff x="4211053" y="2732171"/>
            <a:chExt cx="982643" cy="3960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984C124-46F1-848C-6E8B-37DB11EC4B72}"/>
                </a:ext>
              </a:extLst>
            </p:cNvPr>
            <p:cNvCxnSpPr/>
            <p:nvPr/>
          </p:nvCxnSpPr>
          <p:spPr>
            <a:xfrm>
              <a:off x="4211053" y="3128210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4225FB-EB80-B134-8EAD-DBD74BEE4024}"/>
                </a:ext>
              </a:extLst>
            </p:cNvPr>
            <p:cNvSpPr txBox="1"/>
            <p:nvPr/>
          </p:nvSpPr>
          <p:spPr>
            <a:xfrm>
              <a:off x="4211053" y="2732171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2CC8E2B-4CCB-43D3-50A5-DDFEC98C2C99}"/>
              </a:ext>
            </a:extLst>
          </p:cNvPr>
          <p:cNvGrpSpPr/>
          <p:nvPr/>
        </p:nvGrpSpPr>
        <p:grpSpPr>
          <a:xfrm>
            <a:off x="5943600" y="6033006"/>
            <a:ext cx="982643" cy="396039"/>
            <a:chOff x="4211053" y="2732171"/>
            <a:chExt cx="982643" cy="396039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CFBACC3-81FB-9134-0F3E-06AD083E6389}"/>
                </a:ext>
              </a:extLst>
            </p:cNvPr>
            <p:cNvCxnSpPr/>
            <p:nvPr/>
          </p:nvCxnSpPr>
          <p:spPr>
            <a:xfrm>
              <a:off x="4211053" y="3128210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2F6B81E-88E6-52B2-0016-48A1CDBC83DD}"/>
                </a:ext>
              </a:extLst>
            </p:cNvPr>
            <p:cNvSpPr txBox="1"/>
            <p:nvPr/>
          </p:nvSpPr>
          <p:spPr>
            <a:xfrm>
              <a:off x="4211053" y="2732171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2219629-D45D-ECBE-3CD3-3032EF547C3C}"/>
              </a:ext>
            </a:extLst>
          </p:cNvPr>
          <p:cNvGrpSpPr/>
          <p:nvPr/>
        </p:nvGrpSpPr>
        <p:grpSpPr>
          <a:xfrm>
            <a:off x="10241997" y="6033006"/>
            <a:ext cx="982643" cy="396039"/>
            <a:chOff x="4211053" y="2732171"/>
            <a:chExt cx="982643" cy="396039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418C10D-CB15-8412-1023-9C5A30C70B1F}"/>
                </a:ext>
              </a:extLst>
            </p:cNvPr>
            <p:cNvCxnSpPr/>
            <p:nvPr/>
          </p:nvCxnSpPr>
          <p:spPr>
            <a:xfrm>
              <a:off x="4211053" y="3128210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CB53933-D43F-07FA-29D5-3CE13F844969}"/>
                </a:ext>
              </a:extLst>
            </p:cNvPr>
            <p:cNvSpPr txBox="1"/>
            <p:nvPr/>
          </p:nvSpPr>
          <p:spPr>
            <a:xfrm>
              <a:off x="4211053" y="2732171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D89BD79-9F33-4793-50F8-F57D021EF739}"/>
              </a:ext>
            </a:extLst>
          </p:cNvPr>
          <p:cNvSpPr txBox="1"/>
          <p:nvPr/>
        </p:nvSpPr>
        <p:spPr>
          <a:xfrm>
            <a:off x="2724569" y="995461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33CE42-32D2-DA38-9CB0-1F9DDF8E7DD0}"/>
              </a:ext>
            </a:extLst>
          </p:cNvPr>
          <p:cNvSpPr txBox="1"/>
          <p:nvPr/>
        </p:nvSpPr>
        <p:spPr>
          <a:xfrm>
            <a:off x="2724569" y="485596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7B85A87-D2BA-7A2D-0BD1-1B128D4E2734}"/>
              </a:ext>
            </a:extLst>
          </p:cNvPr>
          <p:cNvCxnSpPr/>
          <p:nvPr/>
        </p:nvCxnSpPr>
        <p:spPr>
          <a:xfrm>
            <a:off x="2724569" y="880228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7F511BB-FD30-1B81-378B-8E8766F30F28}"/>
              </a:ext>
            </a:extLst>
          </p:cNvPr>
          <p:cNvCxnSpPr/>
          <p:nvPr/>
        </p:nvCxnSpPr>
        <p:spPr>
          <a:xfrm>
            <a:off x="7237881" y="880228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16DB1CF-627B-32D0-C337-802F69FB9DF8}"/>
              </a:ext>
            </a:extLst>
          </p:cNvPr>
          <p:cNvCxnSpPr/>
          <p:nvPr/>
        </p:nvCxnSpPr>
        <p:spPr>
          <a:xfrm>
            <a:off x="2735771" y="4233028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3144452-21D5-352C-88B0-8D76DB5F6821}"/>
              </a:ext>
            </a:extLst>
          </p:cNvPr>
          <p:cNvCxnSpPr/>
          <p:nvPr/>
        </p:nvCxnSpPr>
        <p:spPr>
          <a:xfrm>
            <a:off x="7237880" y="4233028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D93D807-8610-C673-C831-9BB76F376808}"/>
              </a:ext>
            </a:extLst>
          </p:cNvPr>
          <p:cNvSpPr txBox="1"/>
          <p:nvPr/>
        </p:nvSpPr>
        <p:spPr>
          <a:xfrm>
            <a:off x="421104" y="79442"/>
            <a:ext cx="267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Cross-section of CEM</a:t>
            </a:r>
          </a:p>
        </p:txBody>
      </p:sp>
    </p:spTree>
    <p:extLst>
      <p:ext uri="{BB962C8B-B14F-4D97-AF65-F5344CB8AC3E}">
        <p14:creationId xmlns:p14="http://schemas.microsoft.com/office/powerpoint/2010/main" val="28592224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EE1C5-3D28-23D4-5CC8-2F3FB4288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EB21E1-6EC2-CED2-6CCF-BF0A9A7C0F9F}"/>
              </a:ext>
            </a:extLst>
          </p:cNvPr>
          <p:cNvSpPr txBox="1"/>
          <p:nvPr/>
        </p:nvSpPr>
        <p:spPr>
          <a:xfrm>
            <a:off x="350307" y="270939"/>
            <a:ext cx="56292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Chapter 2</a:t>
            </a:r>
          </a:p>
        </p:txBody>
      </p:sp>
      <p:pic>
        <p:nvPicPr>
          <p:cNvPr id="11" name="图片 10" descr="在沙滩上&#10;&#10;中度可信度描述已自动生成">
            <a:extLst>
              <a:ext uri="{FF2B5EF4-FFF2-40B4-BE49-F238E27FC236}">
                <a16:creationId xmlns:a16="http://schemas.microsoft.com/office/drawing/2014/main" id="{C1A2EB73-4222-FD4F-65C5-6737E21A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04"/>
          <a:stretch/>
        </p:blipFill>
        <p:spPr>
          <a:xfrm>
            <a:off x="2238412" y="120364"/>
            <a:ext cx="4194264" cy="3137186"/>
          </a:xfrm>
          <a:prstGeom prst="rect">
            <a:avLst/>
          </a:prstGeom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9CC027CD-101C-9D22-6B30-2F1EC1C779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8150" y="3409986"/>
            <a:ext cx="4314788" cy="250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 descr="黑白色的照片&#10;&#10;中度可信度描述已自动生成">
            <a:extLst>
              <a:ext uri="{FF2B5EF4-FFF2-40B4-BE49-F238E27FC236}">
                <a16:creationId xmlns:a16="http://schemas.microsoft.com/office/drawing/2014/main" id="{936E8900-54C8-88EE-FB35-612736FF88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411"/>
          <a:stretch/>
        </p:blipFill>
        <p:spPr>
          <a:xfrm>
            <a:off x="6921126" y="120364"/>
            <a:ext cx="4229356" cy="3132736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BB7A112-03D4-735A-A237-2130E2B3DBC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3786" y="3409987"/>
            <a:ext cx="4314788" cy="250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2853EE2-06DD-21E6-382E-7453FF80CC9E}"/>
              </a:ext>
            </a:extLst>
          </p:cNvPr>
          <p:cNvSpPr txBox="1"/>
          <p:nvPr/>
        </p:nvSpPr>
        <p:spPr>
          <a:xfrm>
            <a:off x="118311" y="1000065"/>
            <a:ext cx="1993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0 ppm Mg    </a:t>
            </a:r>
            <a:r>
              <a:rPr lang="en-US" sz="2500" b="1" dirty="0"/>
              <a:t>10 ppm Ca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5431C1-FEA0-4D0E-3691-CF068028CB51}"/>
              </a:ext>
            </a:extLst>
          </p:cNvPr>
          <p:cNvGrpSpPr/>
          <p:nvPr/>
        </p:nvGrpSpPr>
        <p:grpSpPr>
          <a:xfrm>
            <a:off x="5418157" y="2636146"/>
            <a:ext cx="982643" cy="450972"/>
            <a:chOff x="5929883" y="2813436"/>
            <a:chExt cx="982643" cy="450972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224AC81-2E02-7535-A07C-342FDBDC98E5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F507E5-93DE-84B0-436A-3DFBE7B909AF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CFEF3FB-09CF-5D6E-37B5-F1A0FE3D0FAF}"/>
              </a:ext>
            </a:extLst>
          </p:cNvPr>
          <p:cNvGrpSpPr/>
          <p:nvPr/>
        </p:nvGrpSpPr>
        <p:grpSpPr>
          <a:xfrm>
            <a:off x="10167839" y="2636146"/>
            <a:ext cx="982643" cy="450972"/>
            <a:chOff x="5929883" y="2813436"/>
            <a:chExt cx="982643" cy="450972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E3C5E2CC-65C2-1767-913B-F18A13509C9E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F2089D5-BE60-864F-BABE-2F416767BF46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505E87C-3595-23CD-3124-AD51D4461E84}"/>
              </a:ext>
            </a:extLst>
          </p:cNvPr>
          <p:cNvSpPr txBox="1"/>
          <p:nvPr/>
        </p:nvSpPr>
        <p:spPr>
          <a:xfrm>
            <a:off x="5355337" y="184630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FSWB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527346-1FDF-D254-92B2-D370ABFBAB7E}"/>
              </a:ext>
            </a:extLst>
          </p:cNvPr>
          <p:cNvSpPr txBox="1"/>
          <p:nvPr/>
        </p:nvSpPr>
        <p:spPr>
          <a:xfrm>
            <a:off x="10407227" y="172999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E6DEDC-F74C-1BA6-EA92-CCD7585B5277}"/>
              </a:ext>
            </a:extLst>
          </p:cNvPr>
          <p:cNvSpPr txBox="1"/>
          <p:nvPr/>
        </p:nvSpPr>
        <p:spPr>
          <a:xfrm>
            <a:off x="8460197" y="172999"/>
            <a:ext cx="950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579996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475</Words>
  <Application>Microsoft Office PowerPoint</Application>
  <PresentationFormat>Widescreen</PresentationFormat>
  <Paragraphs>68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Arial</vt:lpstr>
      <vt:lpstr>Cambria Math</vt:lpstr>
      <vt:lpstr>Times New Roman</vt:lpstr>
      <vt:lpstr>Office 主题​​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#NI YUQIN#</dc:creator>
  <cp:lastModifiedBy>She Qianhong (Asst Prof)</cp:lastModifiedBy>
  <cp:revision>3</cp:revision>
  <dcterms:created xsi:type="dcterms:W3CDTF">2024-11-27T06:16:23Z</dcterms:created>
  <dcterms:modified xsi:type="dcterms:W3CDTF">2025-01-22T04:46:28Z</dcterms:modified>
</cp:coreProperties>
</file>